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12.12.2014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>
                <a:effectLst/>
              </a:rPr>
              <a:t> </a:t>
            </a: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 </a:t>
            </a: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> </a:t>
            </a: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r>
              <a:rPr lang="ru-RU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sz="1300" u="sng" dirty="0" smtClean="0">
                <a:effectLst/>
              </a:rPr>
              <a:t>Санкт-Петербургская </a:t>
            </a:r>
            <a:r>
              <a:rPr lang="ru-RU" sz="1300" u="sng" dirty="0">
                <a:effectLst/>
              </a:rPr>
              <a:t>академия постдипломного педагогического образования</a:t>
            </a:r>
            <a:r>
              <a:rPr lang="ru-RU" sz="1300" dirty="0">
                <a:effectLst/>
              </a:rPr>
              <a:t/>
            </a:r>
            <a:br>
              <a:rPr lang="ru-RU" sz="1300" dirty="0">
                <a:effectLst/>
              </a:rPr>
            </a:br>
            <a:r>
              <a:rPr lang="ru-RU" sz="1300" u="sng" dirty="0">
                <a:effectLst/>
              </a:rPr>
              <a:t>Институт детства</a:t>
            </a:r>
            <a:r>
              <a:rPr lang="ru-RU" sz="1300" dirty="0">
                <a:effectLst/>
              </a:rPr>
              <a:t/>
            </a:r>
            <a:br>
              <a:rPr lang="ru-RU" sz="1300" dirty="0">
                <a:effectLst/>
              </a:rPr>
            </a:br>
            <a:r>
              <a:rPr lang="ru-RU" sz="1300" dirty="0">
                <a:effectLst/>
              </a:rPr>
              <a:t> </a:t>
            </a:r>
            <a:br>
              <a:rPr lang="ru-RU" sz="1300" dirty="0">
                <a:effectLst/>
              </a:rPr>
            </a:br>
            <a:r>
              <a:rPr lang="ru-RU" sz="1300" dirty="0">
                <a:effectLst/>
              </a:rPr>
              <a:t>Кафедра дошкольного образования </a:t>
            </a:r>
            <a:br>
              <a:rPr lang="ru-RU" sz="1300" dirty="0">
                <a:effectLst/>
              </a:rPr>
            </a:br>
            <a:r>
              <a:rPr lang="ru-RU" sz="1300" dirty="0">
                <a:effectLst/>
              </a:rPr>
              <a:t>Кафедра специальной (коррекционной) педагогики</a:t>
            </a:r>
            <a:br>
              <a:rPr lang="ru-RU" sz="1300" dirty="0">
                <a:effectLst/>
              </a:rPr>
            </a:br>
            <a:r>
              <a:rPr lang="ru-RU" sz="2000" dirty="0" smtClean="0">
                <a:effectLst/>
              </a:rPr>
              <a:t/>
            </a:r>
            <a:br>
              <a:rPr lang="ru-RU" sz="2000" dirty="0" smtClean="0">
                <a:effectLst/>
              </a:rPr>
            </a:b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r>
              <a:rPr lang="ru-RU" sz="2000" dirty="0">
                <a:effectLst/>
              </a:rPr>
              <a:t/>
            </a:r>
            <a:br>
              <a:rPr lang="ru-RU" sz="2000" dirty="0">
                <a:effectLst/>
              </a:rPr>
            </a:br>
            <a:r>
              <a:rPr lang="ru-RU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800" dirty="0"/>
              <a:t>Методические рекомендации по составлению рабочих программ педагогов образовательных организаций, реализующих образовательные программы дошкольного образования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684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Общие положения</a:t>
            </a:r>
          </a:p>
          <a:p>
            <a:r>
              <a:rPr lang="ru-RU" b="1" dirty="0"/>
              <a:t>Структура  рабочей программы педагога </a:t>
            </a:r>
            <a:endParaRPr lang="ru-RU" b="1" dirty="0" smtClean="0"/>
          </a:p>
          <a:p>
            <a:r>
              <a:rPr lang="ru-RU" b="1" dirty="0"/>
              <a:t>Содержание рабочей программы педагога </a:t>
            </a:r>
            <a:endParaRPr lang="ru-RU" dirty="0"/>
          </a:p>
          <a:p>
            <a:pPr marL="109728" indent="0">
              <a:buNone/>
            </a:pPr>
            <a:r>
              <a:rPr lang="ru-RU" i="1" dirty="0"/>
              <a:t>(воспитатель, музыкальный руководитель, инструктор по физической культуре, педагог-психолог</a:t>
            </a:r>
            <a:r>
              <a:rPr lang="ru-RU" i="1" dirty="0" smtClean="0"/>
              <a:t>)</a:t>
            </a:r>
          </a:p>
          <a:p>
            <a:r>
              <a:rPr lang="ru-RU" b="1" dirty="0"/>
              <a:t>Содержание  рабочей программы</a:t>
            </a:r>
            <a:endParaRPr lang="ru-RU" dirty="0"/>
          </a:p>
          <a:p>
            <a:pPr marL="109728" indent="0">
              <a:buNone/>
            </a:pPr>
            <a:r>
              <a:rPr lang="ru-RU" i="1" dirty="0"/>
              <a:t>(учителя-логопеда, учителя-дефектолога (сурдопедагога, тифлопедагога, </a:t>
            </a:r>
            <a:r>
              <a:rPr lang="ru-RU" i="1" dirty="0" err="1"/>
              <a:t>олигофренопедагога</a:t>
            </a:r>
            <a:r>
              <a:rPr lang="ru-RU" i="1" dirty="0" smtClean="0"/>
              <a:t>)</a:t>
            </a:r>
          </a:p>
          <a:p>
            <a:r>
              <a:rPr lang="ru-RU" b="1" dirty="0"/>
              <a:t>Примерная форма тематического планирования</a:t>
            </a:r>
            <a:endParaRPr lang="ru-RU" dirty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 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>
                <a:effectLst/>
              </a:rPr>
              <a:t> 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sz="2200" u="sng" dirty="0" smtClean="0">
                <a:effectLst/>
              </a:rPr>
              <a:t>Методические </a:t>
            </a:r>
            <a:r>
              <a:rPr lang="ru-RU" sz="2200" u="sng" dirty="0">
                <a:effectLst/>
              </a:rPr>
              <a:t>рекомендации по составлению рабочих программ педагогов образовательных организаций, реализующих образовательные программы дошкольного образования</a:t>
            </a:r>
            <a:r>
              <a:rPr lang="ru-RU" sz="2200" dirty="0">
                <a:effectLst/>
              </a:rPr>
              <a:t/>
            </a:r>
            <a:br>
              <a:rPr lang="ru-RU" sz="2200" dirty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8246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 fontScale="40000" lnSpcReduction="20000"/>
          </a:bodyPr>
          <a:lstStyle/>
          <a:p>
            <a:r>
              <a:rPr lang="ru-RU" u="sng" dirty="0"/>
              <a:t>Рекомендации к оформлению примерного Положения о рабочей программе педагога  образовательной организации, реализующей образовательные программы дошкольного образования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«Согласовано»                                                        «Утверждаю»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________________________________________               приказ  от _____ № _______</a:t>
            </a:r>
          </a:p>
          <a:p>
            <a:r>
              <a:rPr lang="ru-RU" dirty="0"/>
              <a:t>(указание названия коллегиального органа ОУ)     </a:t>
            </a:r>
          </a:p>
          <a:p>
            <a:r>
              <a:rPr lang="ru-RU" dirty="0"/>
              <a:t>Протокол от ___________№ __________                       _____________________________</a:t>
            </a:r>
          </a:p>
          <a:p>
            <a:r>
              <a:rPr lang="ru-RU" dirty="0"/>
              <a:t>                                                                                                              (подпись руководителя ОУ)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Примерное Положение о рабочей программе педагога</a:t>
            </a:r>
            <a:endParaRPr lang="ru-RU" dirty="0"/>
          </a:p>
          <a:p>
            <a:pPr algn="ctr"/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dirty="0"/>
              <a:t>Государственного бюджетного дошкольного образовательного учреждения</a:t>
            </a:r>
          </a:p>
          <a:p>
            <a:pPr algn="ctr"/>
            <a:r>
              <a:rPr lang="ru-RU" dirty="0"/>
              <a:t>№ _____  _____________ района Санкт-Петербурга</a:t>
            </a:r>
          </a:p>
          <a:p>
            <a:pPr algn="ctr"/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4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b="1" dirty="0"/>
              <a:t> </a:t>
            </a:r>
            <a:endParaRPr lang="ru-RU" dirty="0"/>
          </a:p>
          <a:p>
            <a:pPr lvl="0"/>
            <a:r>
              <a:rPr lang="ru-RU" b="1" dirty="0"/>
              <a:t>Общие </a:t>
            </a:r>
            <a:r>
              <a:rPr lang="ru-RU" b="1" dirty="0" smtClean="0"/>
              <a:t>положения</a:t>
            </a:r>
          </a:p>
          <a:p>
            <a:r>
              <a:rPr lang="ru-RU" b="1" dirty="0"/>
              <a:t>Порядок разработки и утверждения рабочей программы педагога</a:t>
            </a:r>
            <a:endParaRPr lang="ru-RU" dirty="0"/>
          </a:p>
          <a:p>
            <a:r>
              <a:rPr lang="ru-RU" b="1" dirty="0"/>
              <a:t>Корректировка рабочей программы педагога</a:t>
            </a:r>
          </a:p>
          <a:p>
            <a:r>
              <a:rPr lang="ru-RU" b="1" dirty="0"/>
              <a:t>Оформление и хранение рабочей программы педагога.</a:t>
            </a:r>
            <a:endParaRPr lang="ru-RU" dirty="0"/>
          </a:p>
          <a:p>
            <a:endParaRPr lang="ru-RU" b="1" dirty="0" smtClean="0"/>
          </a:p>
          <a:p>
            <a:pPr lvl="0"/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/>
              <a:t>Примерное Положение о рабочей программе педагога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2612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47500" lnSpcReduction="20000"/>
          </a:bodyPr>
          <a:lstStyle/>
          <a:p>
            <a:r>
              <a:rPr lang="ru-RU" u="sng" dirty="0"/>
              <a:t>Примерный образец титульного листа рабочей программы педагога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«Согласовано»                                                      «Утверждаю»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________________________________________               </a:t>
            </a:r>
            <a:r>
              <a:rPr lang="ru-RU" dirty="0" smtClean="0"/>
              <a:t>приказ от </a:t>
            </a:r>
            <a:r>
              <a:rPr lang="ru-RU" dirty="0"/>
              <a:t>_____ № _______</a:t>
            </a:r>
          </a:p>
          <a:p>
            <a:r>
              <a:rPr lang="ru-RU" dirty="0"/>
              <a:t>(указание названия коллегиального органа ОУ)     </a:t>
            </a:r>
          </a:p>
          <a:p>
            <a:r>
              <a:rPr lang="ru-RU" dirty="0"/>
              <a:t>Протокол от ___________№ __________                       _____________________________</a:t>
            </a:r>
          </a:p>
          <a:p>
            <a:r>
              <a:rPr lang="ru-RU" dirty="0"/>
              <a:t>                                                                                                  (подпись руководителя ОУ(зам. руководителя) ОУ)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Рабочая программа</a:t>
            </a:r>
            <a:endParaRPr lang="ru-RU" dirty="0"/>
          </a:p>
          <a:p>
            <a:pPr algn="ctr"/>
            <a:r>
              <a:rPr lang="ru-RU" i="1" dirty="0"/>
              <a:t>(</a:t>
            </a:r>
            <a:r>
              <a:rPr lang="ru-RU" i="1" dirty="0" err="1"/>
              <a:t>воспитателя,учителя</a:t>
            </a:r>
            <a:r>
              <a:rPr lang="ru-RU" i="1" dirty="0"/>
              <a:t>-логопеда</a:t>
            </a:r>
            <a:r>
              <a:rPr lang="ru-RU" b="1" dirty="0"/>
              <a:t>..)____________________</a:t>
            </a:r>
            <a:endParaRPr lang="ru-RU" dirty="0"/>
          </a:p>
          <a:p>
            <a:pPr algn="ctr"/>
            <a:r>
              <a:rPr lang="ru-RU" b="1" dirty="0"/>
              <a:t>(Ф.И.О.)</a:t>
            </a:r>
            <a:endParaRPr lang="ru-RU" dirty="0"/>
          </a:p>
          <a:p>
            <a:pPr algn="ctr"/>
            <a:r>
              <a:rPr lang="ru-RU" b="1" dirty="0"/>
              <a:t>Группа:</a:t>
            </a:r>
            <a:endParaRPr lang="ru-RU" dirty="0"/>
          </a:p>
          <a:p>
            <a:pPr algn="ctr"/>
            <a:r>
              <a:rPr lang="ru-RU" b="1" dirty="0"/>
              <a:t> </a:t>
            </a:r>
            <a:endParaRPr lang="ru-RU" dirty="0"/>
          </a:p>
          <a:p>
            <a:pPr algn="ctr"/>
            <a:r>
              <a:rPr lang="ru-RU" b="1" dirty="0"/>
              <a:t>Государственного бюджетного дошкольного образовательного учреждения</a:t>
            </a:r>
            <a:endParaRPr lang="ru-RU" dirty="0"/>
          </a:p>
          <a:p>
            <a:pPr algn="ctr"/>
            <a:r>
              <a:rPr lang="ru-RU" b="1" dirty="0"/>
              <a:t>№ _____  _____________ района Санкт-Петербурга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9539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>
            <a:normAutofit fontScale="77500" lnSpcReduction="20000"/>
          </a:bodyPr>
          <a:lstStyle/>
          <a:p>
            <a:pPr marL="109728" lvl="0" indent="0">
              <a:buNone/>
            </a:pPr>
            <a:r>
              <a:rPr lang="ru-RU" b="1" dirty="0" smtClean="0"/>
              <a:t>ЦЕЛЕВОЙ </a:t>
            </a:r>
            <a:r>
              <a:rPr lang="ru-RU" b="1" dirty="0"/>
              <a:t>РАЗДЕЛ	</a:t>
            </a:r>
            <a:endParaRPr lang="ru-RU" dirty="0"/>
          </a:p>
          <a:p>
            <a:pPr lvl="0"/>
            <a:r>
              <a:rPr lang="ru-RU" i="1" dirty="0"/>
              <a:t>Пояснительная записка</a:t>
            </a:r>
            <a:endParaRPr lang="ru-RU" dirty="0"/>
          </a:p>
          <a:p>
            <a:pPr marL="109728" indent="0">
              <a:buNone/>
            </a:pPr>
            <a:r>
              <a:rPr lang="ru-RU" dirty="0" smtClean="0"/>
              <a:t>Рабочая </a:t>
            </a:r>
            <a:r>
              <a:rPr lang="ru-RU" dirty="0"/>
              <a:t>программа коррекционно-развивающей работы в группе…………….. разработана  на основе адаптированной общеобразовательной программы ДОО № …….., утвержденной…….. </a:t>
            </a:r>
          </a:p>
          <a:p>
            <a:pPr marL="109728" indent="0">
              <a:buNone/>
            </a:pPr>
            <a:r>
              <a:rPr lang="ru-RU" dirty="0" smtClean="0"/>
              <a:t>Рабочая </a:t>
            </a:r>
            <a:r>
              <a:rPr lang="ru-RU" dirty="0"/>
              <a:t>программа разработана на период 2014-2015 учебного года (с 01.09.2014 по 30.06.2015 года).</a:t>
            </a:r>
          </a:p>
          <a:p>
            <a:pPr marL="109728" indent="0">
              <a:buNone/>
            </a:pPr>
            <a:r>
              <a:rPr lang="ru-RU" dirty="0" smtClean="0"/>
              <a:t>При </a:t>
            </a:r>
            <a:r>
              <a:rPr lang="ru-RU" dirty="0"/>
              <a:t>разработке программы учитывался контингент детей группы (краткая характеристика воспитанников группы). </a:t>
            </a:r>
          </a:p>
          <a:p>
            <a:pPr marL="109728" indent="0">
              <a:buNone/>
            </a:pPr>
            <a:r>
              <a:rPr lang="ru-RU" dirty="0" smtClean="0"/>
              <a:t>Цель </a:t>
            </a:r>
            <a:r>
              <a:rPr lang="ru-RU" dirty="0"/>
              <a:t>программы: ……………………………</a:t>
            </a:r>
          </a:p>
          <a:p>
            <a:pPr marL="109728" indent="0">
              <a:buNone/>
            </a:pPr>
            <a:r>
              <a:rPr lang="ru-RU" dirty="0" smtClean="0"/>
              <a:t>Задачи</a:t>
            </a:r>
            <a:r>
              <a:rPr lang="ru-RU" dirty="0"/>
              <a:t>: …………………………………….</a:t>
            </a:r>
          </a:p>
          <a:p>
            <a:pPr marL="109728" lvl="0" indent="0">
              <a:buNone/>
            </a:pPr>
            <a:r>
              <a:rPr lang="ru-RU" dirty="0"/>
              <a:t>Целевые ориентиры ……………………………..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u="sng" dirty="0" smtClean="0"/>
              <a:t/>
            </a:r>
            <a:br>
              <a:rPr lang="ru-RU" sz="2700" u="sng" dirty="0" smtClean="0"/>
            </a:br>
            <a:r>
              <a:rPr lang="ru-RU" sz="2700" u="sng" dirty="0"/>
              <a:t/>
            </a:r>
            <a:br>
              <a:rPr lang="ru-RU" sz="2700" u="sng" dirty="0"/>
            </a:br>
            <a:r>
              <a:rPr lang="ru-RU" sz="2700" u="sng" dirty="0" smtClean="0"/>
              <a:t/>
            </a:r>
            <a:br>
              <a:rPr lang="ru-RU" sz="2700" u="sng" dirty="0" smtClean="0"/>
            </a:br>
            <a:r>
              <a:rPr lang="ru-RU" sz="2700" u="sng" dirty="0" smtClean="0"/>
              <a:t>Примерный  </a:t>
            </a:r>
            <a:r>
              <a:rPr lang="ru-RU" sz="2700" u="sng" dirty="0"/>
              <a:t>конструктор рабочей программы воспитателя, учителя-логопеда, учителя -дефектолога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978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Содержательный раздел</a:t>
            </a:r>
          </a:p>
          <a:p>
            <a:r>
              <a:rPr lang="ru-RU" dirty="0" smtClean="0"/>
              <a:t>Организационный раздел</a:t>
            </a:r>
          </a:p>
          <a:p>
            <a:r>
              <a:rPr lang="ru-RU" smtClean="0"/>
              <a:t>Список литературы</a:t>
            </a:r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u="sng" dirty="0"/>
              <a:t>Примерный  конструктор рабочей программы воспитателя, учителя-логопеда, учителя -дефектолога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92812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</TotalTime>
  <Words>105</Words>
  <Application>Microsoft Office PowerPoint</Application>
  <PresentationFormat>Экран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                            Санкт-Петербургская академия постдипломного педагогического образования Институт детства   Кафедра дошкольного образования  Кафедра специальной (коррекционной) педагогики      </vt:lpstr>
      <vt:lpstr>     Методические рекомендации по составлению рабочих программ педагогов образовательных организаций, реализующих образовательные программы дошкольного образования  </vt:lpstr>
      <vt:lpstr>Презентация PowerPoint</vt:lpstr>
      <vt:lpstr>Примерное Положение о рабочей программе педагога </vt:lpstr>
      <vt:lpstr>Презентация PowerPoint</vt:lpstr>
      <vt:lpstr>   Примерный  конструктор рабочей программы воспитателя, учителя-логопеда, учителя -дефектолога   </vt:lpstr>
      <vt:lpstr>Примерный  конструктор рабочей программы воспитателя, учителя-логопеда, учителя -дефектолога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                          Санкт-Петербургская академия постдипломного педагогического образования Институт детства   Кафедра дошкольного образования  Кафедра специальной (коррекционной) педагогики      </dc:title>
  <dc:creator>Директор</dc:creator>
  <cp:lastModifiedBy>Директор</cp:lastModifiedBy>
  <cp:revision>2</cp:revision>
  <dcterms:created xsi:type="dcterms:W3CDTF">2014-12-12T09:11:44Z</dcterms:created>
  <dcterms:modified xsi:type="dcterms:W3CDTF">2014-12-12T09:26:23Z</dcterms:modified>
</cp:coreProperties>
</file>